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23" r:id="rId1"/>
    <p:sldMasterId id="2147483935" r:id="rId2"/>
  </p:sldMasterIdLst>
  <p:sldIdLst>
    <p:sldId id="256" r:id="rId3"/>
    <p:sldId id="257" r:id="rId4"/>
    <p:sldId id="264" r:id="rId5"/>
    <p:sldId id="286" r:id="rId6"/>
    <p:sldId id="263" r:id="rId7"/>
    <p:sldId id="265" r:id="rId8"/>
    <p:sldId id="281" r:id="rId9"/>
    <p:sldId id="287" r:id="rId10"/>
    <p:sldId id="288" r:id="rId11"/>
    <p:sldId id="267" r:id="rId12"/>
    <p:sldId id="271" r:id="rId13"/>
    <p:sldId id="273" r:id="rId14"/>
    <p:sldId id="284" r:id="rId15"/>
    <p:sldId id="276" r:id="rId16"/>
    <p:sldId id="277" r:id="rId17"/>
    <p:sldId id="278" r:id="rId18"/>
    <p:sldId id="279" r:id="rId19"/>
    <p:sldId id="280" r:id="rId20"/>
    <p:sldId id="260" r:id="rId2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DBDBD"/>
    <a:srgbClr val="C9C9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596"/>
    <p:restoredTop sz="94706"/>
  </p:normalViewPr>
  <p:slideViewPr>
    <p:cSldViewPr snapToGrid="0" snapToObjects="1">
      <p:cViewPr varScale="1">
        <p:scale>
          <a:sx n="128" d="100"/>
          <a:sy n="128" d="100"/>
        </p:scale>
        <p:origin x="202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endParaRPr lang="en-US"/>
          </a:p>
        </c:rich>
      </c:tx>
      <c:overlay val="1"/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Android</c:v>
                </c:pt>
              </c:strCache>
            </c:strRef>
          </c:tx>
          <c:spPr>
            <a:solidFill>
              <a:srgbClr val="2875DD"/>
            </a:solidFill>
            <a:ln>
              <a:solidFill>
                <a:srgbClr val="2875DD"/>
              </a:solidFill>
            </a:ln>
          </c:spPr>
          <c:invertIfNegative val="0"/>
          <c:dLbls>
            <c:dLbl>
              <c:idx val="0"/>
              <c:layout>
                <c:manualLayout>
                  <c:x val="1.5747411494823E-3"/>
                  <c:y val="2.9534061475125499E-3"/>
                </c:manualLayout>
              </c:layout>
              <c:numFmt formatCode="#,##0.0%" sourceLinked="0"/>
              <c:spPr/>
              <c:txPr>
                <a:bodyPr/>
                <a:lstStyle/>
                <a:p>
                  <a:pPr>
                    <a:defRPr sz="800" b="0" smtId="4294967295">
                      <a:solidFill>
                        <a:srgbClr val="FFFFFF"/>
                      </a:solidFill>
                      <a:effectLst>
                        <a:outerShdw dist="38100" dir="2700000">
                          <a:srgbClr val="4F4F4F"/>
                        </a:outerShdw>
                      </a:effectLst>
                      <a:latin typeface="Arial" pitchFamily="34" charset="0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3.9173290346580701E-2"/>
                      <c:h val="5.3633256842333298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0-928A-48BA-8C25-1C70596AD30A}"/>
                </c:ext>
              </c:extLst>
            </c:dLbl>
            <c:dLbl>
              <c:idx val="1"/>
              <c:numFmt formatCode="#,##0.0%" sourceLinked="0"/>
              <c:spPr/>
              <c:txPr>
                <a:bodyPr/>
                <a:lstStyle/>
                <a:p>
                  <a:pPr>
                    <a:defRPr sz="800" b="0" smtId="4294967295">
                      <a:solidFill>
                        <a:srgbClr val="FFFFFF"/>
                      </a:solidFill>
                      <a:effectLst>
                        <a:outerShdw dist="38100" dir="2700000">
                          <a:srgbClr val="4F4F4F"/>
                        </a:outerShdw>
                      </a:effectLst>
                      <a:latin typeface="Arial" pitchFamily="34" charset="0"/>
                    </a:defRPr>
                  </a:pPr>
                  <a:endParaRPr lang="en-US"/>
                </a:p>
              </c:txPr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1-928A-48BA-8C25-1C70596AD30A}"/>
                </c:ext>
              </c:extLst>
            </c:dLbl>
            <c:dLbl>
              <c:idx val="2"/>
              <c:numFmt formatCode="#,##0.00%" sourceLinked="0"/>
              <c:spPr/>
              <c:txPr>
                <a:bodyPr/>
                <a:lstStyle/>
                <a:p>
                  <a:pPr>
                    <a:defRPr sz="800" b="0" smtId="4294967295">
                      <a:solidFill>
                        <a:srgbClr val="FFFFFF"/>
                      </a:solidFill>
                      <a:effectLst>
                        <a:outerShdw dist="38100" dir="2700000">
                          <a:srgbClr val="4F4F4F"/>
                        </a:outerShdw>
                      </a:effectLst>
                      <a:latin typeface="Arial" pitchFamily="34" charset="0"/>
                    </a:defRPr>
                  </a:pPr>
                  <a:endParaRPr lang="en-US"/>
                </a:p>
              </c:txPr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2-928A-48BA-8C25-1C70596AD30A}"/>
                </c:ext>
              </c:extLst>
            </c:dLbl>
            <c:dLbl>
              <c:idx val="3"/>
              <c:numFmt formatCode="#,##0.0%" sourceLinked="0"/>
              <c:spPr/>
              <c:txPr>
                <a:bodyPr/>
                <a:lstStyle/>
                <a:p>
                  <a:pPr>
                    <a:defRPr sz="800" b="0" smtId="4294967295">
                      <a:solidFill>
                        <a:srgbClr val="FFFFFF"/>
                      </a:solidFill>
                      <a:effectLst>
                        <a:outerShdw dist="38100" dir="2700000">
                          <a:srgbClr val="4F4F4F"/>
                        </a:outerShdw>
                      </a:effectLst>
                      <a:latin typeface="Arial" pitchFamily="34" charset="0"/>
                    </a:defRPr>
                  </a:pPr>
                  <a:endParaRPr lang="en-US"/>
                </a:p>
              </c:txPr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3-928A-48BA-8C25-1C70596AD30A}"/>
                </c:ext>
              </c:extLst>
            </c:dLbl>
            <c:dLbl>
              <c:idx val="4"/>
              <c:numFmt formatCode="#,##0.0%" sourceLinked="0"/>
              <c:spPr/>
              <c:txPr>
                <a:bodyPr/>
                <a:lstStyle/>
                <a:p>
                  <a:pPr>
                    <a:defRPr sz="800" b="0" smtId="4294967295">
                      <a:solidFill>
                        <a:srgbClr val="FFFFFF"/>
                      </a:solidFill>
                      <a:effectLst>
                        <a:outerShdw dist="38100" dir="2700000">
                          <a:srgbClr val="4F4F4F"/>
                        </a:outerShdw>
                      </a:effectLst>
                      <a:latin typeface="Arial" pitchFamily="34" charset="0"/>
                    </a:defRPr>
                  </a:pPr>
                  <a:endParaRPr lang="en-US"/>
                </a:p>
              </c:txPr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4-928A-48BA-8C25-1C70596AD30A}"/>
                </c:ext>
              </c:extLst>
            </c:dLbl>
            <c:dLbl>
              <c:idx val="5"/>
              <c:numFmt formatCode="#,##0.0%" sourceLinked="0"/>
              <c:spPr/>
              <c:txPr>
                <a:bodyPr/>
                <a:lstStyle/>
                <a:p>
                  <a:pPr>
                    <a:defRPr sz="800" b="0" smtId="4294967295">
                      <a:solidFill>
                        <a:srgbClr val="FFFFFF"/>
                      </a:solidFill>
                      <a:effectLst>
                        <a:outerShdw dist="38100" dir="2700000">
                          <a:srgbClr val="4F4F4F"/>
                        </a:outerShdw>
                      </a:effectLst>
                      <a:latin typeface="Arial" pitchFamily="34" charset="0"/>
                    </a:defRPr>
                  </a:pPr>
                  <a:endParaRPr lang="en-US"/>
                </a:p>
              </c:txPr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5-928A-48BA-8C25-1C70596AD30A}"/>
                </c:ext>
              </c:extLst>
            </c:dLbl>
            <c:dLbl>
              <c:idx val="6"/>
              <c:numFmt formatCode="#,##0.00%" sourceLinked="0"/>
              <c:spPr/>
              <c:txPr>
                <a:bodyPr/>
                <a:lstStyle/>
                <a:p>
                  <a:pPr>
                    <a:defRPr sz="800" b="0" smtId="4294967295">
                      <a:solidFill>
                        <a:srgbClr val="FFFFFF"/>
                      </a:solidFill>
                      <a:effectLst>
                        <a:outerShdw dist="38100" dir="2700000">
                          <a:srgbClr val="4F4F4F"/>
                        </a:outerShdw>
                      </a:effectLst>
                      <a:latin typeface="Arial" pitchFamily="34" charset="0"/>
                    </a:defRPr>
                  </a:pPr>
                  <a:endParaRPr lang="en-US"/>
                </a:p>
              </c:txPr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6-928A-48BA-8C25-1C70596AD30A}"/>
                </c:ext>
              </c:extLst>
            </c:dLbl>
            <c:dLbl>
              <c:idx val="7"/>
              <c:numFmt formatCode="#,##0.00%" sourceLinked="0"/>
              <c:spPr/>
              <c:txPr>
                <a:bodyPr/>
                <a:lstStyle/>
                <a:p>
                  <a:pPr>
                    <a:defRPr sz="800" b="0" smtId="4294967295">
                      <a:solidFill>
                        <a:srgbClr val="FFFFFF"/>
                      </a:solidFill>
                      <a:effectLst>
                        <a:outerShdw dist="38100" dir="2700000">
                          <a:srgbClr val="4F4F4F"/>
                        </a:outerShdw>
                      </a:effectLst>
                      <a:latin typeface="Arial" pitchFamily="34" charset="0"/>
                    </a:defRPr>
                  </a:pPr>
                  <a:endParaRPr lang="en-US"/>
                </a:p>
              </c:txPr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7-928A-48BA-8C25-1C70596AD30A}"/>
                </c:ext>
              </c:extLst>
            </c:dLbl>
            <c:dLbl>
              <c:idx val="8"/>
              <c:numFmt formatCode="#,##0.0%" sourceLinked="0"/>
              <c:spPr/>
              <c:txPr>
                <a:bodyPr/>
                <a:lstStyle/>
                <a:p>
                  <a:pPr>
                    <a:defRPr sz="800" b="0" smtId="4294967295">
                      <a:solidFill>
                        <a:srgbClr val="FFFFFF"/>
                      </a:solidFill>
                      <a:effectLst>
                        <a:outerShdw dist="38100" dir="2700000">
                          <a:srgbClr val="4F4F4F"/>
                        </a:outerShdw>
                      </a:effectLst>
                      <a:latin typeface="Arial" pitchFamily="34" charset="0"/>
                    </a:defRPr>
                  </a:pPr>
                  <a:endParaRPr lang="en-US"/>
                </a:p>
              </c:txPr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8-928A-48BA-8C25-1C70596AD30A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800" b="0" smtId="4294967295">
                    <a:solidFill>
                      <a:srgbClr val="FFFFFF"/>
                    </a:solidFill>
                    <a:effectLst>
                      <a:outerShdw dist="38100" dir="2700000">
                        <a:srgbClr val="4F4F4F"/>
                      </a:outerShdw>
                    </a:effectLst>
                    <a:latin typeface="Arial" pitchFamily="34" charset="0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Sheet1!$A$2:$A$10</c:f>
              <c:numCache>
                <c:formatCode>General</c:formatCode>
                <c:ptCount val="9"/>
                <c:pt idx="0">
                  <c:v>2009</c:v>
                </c:pt>
                <c:pt idx="1">
                  <c:v>2010</c:v>
                </c:pt>
                <c:pt idx="2">
                  <c:v>2011</c:v>
                </c:pt>
                <c:pt idx="3">
                  <c:v>2012</c:v>
                </c:pt>
                <c:pt idx="4">
                  <c:v>2013</c:v>
                </c:pt>
                <c:pt idx="5">
                  <c:v>2014</c:v>
                </c:pt>
                <c:pt idx="6">
                  <c:v>2015</c:v>
                </c:pt>
                <c:pt idx="7">
                  <c:v>2016</c:v>
                </c:pt>
                <c:pt idx="8">
                  <c:v>2017</c:v>
                </c:pt>
              </c:numCache>
            </c:numRef>
          </c:cat>
          <c:val>
            <c:numRef>
              <c:f>Sheet1!$B$2:$B$10</c:f>
              <c:numCache>
                <c:formatCode>General</c:formatCode>
                <c:ptCount val="9"/>
                <c:pt idx="0">
                  <c:v>3.9E-2</c:v>
                </c:pt>
                <c:pt idx="1">
                  <c:v>0.22700000000000001</c:v>
                </c:pt>
                <c:pt idx="2">
                  <c:v>0.46660000000000001</c:v>
                </c:pt>
                <c:pt idx="3">
                  <c:v>0.66400000000000003</c:v>
                </c:pt>
                <c:pt idx="4">
                  <c:v>0.78500000000000003</c:v>
                </c:pt>
                <c:pt idx="5">
                  <c:v>0.80700000000000005</c:v>
                </c:pt>
                <c:pt idx="6">
                  <c:v>0.81610000000000005</c:v>
                </c:pt>
                <c:pt idx="7">
                  <c:v>0.84819999999999995</c:v>
                </c:pt>
                <c:pt idx="8">
                  <c:v>0.85899999999999999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928A-48BA-8C25-1C70596AD30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iOS</c:v>
                </c:pt>
              </c:strCache>
            </c:strRef>
          </c:tx>
          <c:spPr>
            <a:solidFill>
              <a:srgbClr val="0F283E"/>
            </a:solidFill>
            <a:ln>
              <a:solidFill>
                <a:srgbClr val="0F283E"/>
              </a:solidFill>
            </a:ln>
          </c:spPr>
          <c:invertIfNegative val="0"/>
          <c:dLbls>
            <c:dLbl>
              <c:idx val="0"/>
              <c:numFmt formatCode="#,##0.0%" sourceLinked="0"/>
              <c:spPr/>
              <c:txPr>
                <a:bodyPr/>
                <a:lstStyle/>
                <a:p>
                  <a:pPr>
                    <a:defRPr sz="800" b="0" smtId="4294967295">
                      <a:solidFill>
                        <a:srgbClr val="FFFFFF"/>
                      </a:solidFill>
                      <a:effectLst>
                        <a:outerShdw dist="38100" dir="2700000">
                          <a:srgbClr val="4F4F4F"/>
                        </a:outerShdw>
                      </a:effectLst>
                      <a:latin typeface="Arial" pitchFamily="34" charset="0"/>
                    </a:defRPr>
                  </a:pPr>
                  <a:endParaRPr lang="en-US"/>
                </a:p>
              </c:txPr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A-928A-48BA-8C25-1C70596AD30A}"/>
                </c:ext>
              </c:extLst>
            </c:dLbl>
            <c:dLbl>
              <c:idx val="1"/>
              <c:numFmt formatCode="#,##0.0%" sourceLinked="0"/>
              <c:spPr/>
              <c:txPr>
                <a:bodyPr/>
                <a:lstStyle/>
                <a:p>
                  <a:pPr>
                    <a:defRPr sz="800" b="0" smtId="4294967295">
                      <a:solidFill>
                        <a:srgbClr val="FFFFFF"/>
                      </a:solidFill>
                      <a:effectLst>
                        <a:outerShdw dist="38100" dir="2700000">
                          <a:srgbClr val="4F4F4F"/>
                        </a:outerShdw>
                      </a:effectLst>
                      <a:latin typeface="Arial" pitchFamily="34" charset="0"/>
                    </a:defRPr>
                  </a:pPr>
                  <a:endParaRPr lang="en-US"/>
                </a:p>
              </c:txPr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B-928A-48BA-8C25-1C70596AD30A}"/>
                </c:ext>
              </c:extLst>
            </c:dLbl>
            <c:dLbl>
              <c:idx val="2"/>
              <c:numFmt formatCode="#,##0.00%" sourceLinked="0"/>
              <c:spPr/>
              <c:txPr>
                <a:bodyPr/>
                <a:lstStyle/>
                <a:p>
                  <a:pPr>
                    <a:defRPr sz="800" b="0" smtId="4294967295">
                      <a:solidFill>
                        <a:srgbClr val="FFFFFF"/>
                      </a:solidFill>
                      <a:effectLst>
                        <a:outerShdw dist="38100" dir="2700000">
                          <a:srgbClr val="4F4F4F"/>
                        </a:outerShdw>
                      </a:effectLst>
                      <a:latin typeface="Arial" pitchFamily="34" charset="0"/>
                    </a:defRPr>
                  </a:pPr>
                  <a:endParaRPr lang="en-US"/>
                </a:p>
              </c:txPr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C-928A-48BA-8C25-1C70596AD30A}"/>
                </c:ext>
              </c:extLst>
            </c:dLbl>
            <c:dLbl>
              <c:idx val="3"/>
              <c:numFmt formatCode="#,##0.0%" sourceLinked="0"/>
              <c:spPr/>
              <c:txPr>
                <a:bodyPr/>
                <a:lstStyle/>
                <a:p>
                  <a:pPr>
                    <a:defRPr sz="800" b="0" smtId="4294967295">
                      <a:solidFill>
                        <a:srgbClr val="FFFFFF"/>
                      </a:solidFill>
                      <a:effectLst>
                        <a:outerShdw dist="38100" dir="2700000">
                          <a:srgbClr val="4F4F4F"/>
                        </a:outerShdw>
                      </a:effectLst>
                      <a:latin typeface="Arial" pitchFamily="34" charset="0"/>
                    </a:defRPr>
                  </a:pPr>
                  <a:endParaRPr lang="en-US"/>
                </a:p>
              </c:txPr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D-928A-48BA-8C25-1C70596AD30A}"/>
                </c:ext>
              </c:extLst>
            </c:dLbl>
            <c:dLbl>
              <c:idx val="4"/>
              <c:numFmt formatCode="#,##0.0%" sourceLinked="0"/>
              <c:spPr/>
              <c:txPr>
                <a:bodyPr/>
                <a:lstStyle/>
                <a:p>
                  <a:pPr>
                    <a:defRPr sz="800" b="0" smtId="4294967295">
                      <a:solidFill>
                        <a:srgbClr val="FFFFFF"/>
                      </a:solidFill>
                      <a:effectLst>
                        <a:outerShdw dist="38100" dir="2700000">
                          <a:srgbClr val="4F4F4F"/>
                        </a:outerShdw>
                      </a:effectLst>
                      <a:latin typeface="Arial" pitchFamily="34" charset="0"/>
                    </a:defRPr>
                  </a:pPr>
                  <a:endParaRPr lang="en-US"/>
                </a:p>
              </c:txPr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E-928A-48BA-8C25-1C70596AD30A}"/>
                </c:ext>
              </c:extLst>
            </c:dLbl>
            <c:dLbl>
              <c:idx val="5"/>
              <c:numFmt formatCode="#,##0.00%" sourceLinked="0"/>
              <c:spPr/>
              <c:txPr>
                <a:bodyPr/>
                <a:lstStyle/>
                <a:p>
                  <a:pPr>
                    <a:defRPr sz="800" b="0" smtId="4294967295">
                      <a:solidFill>
                        <a:srgbClr val="FFFFFF"/>
                      </a:solidFill>
                      <a:effectLst>
                        <a:outerShdw dist="38100" dir="2700000">
                          <a:srgbClr val="4F4F4F"/>
                        </a:outerShdw>
                      </a:effectLst>
                      <a:latin typeface="Arial" pitchFamily="34" charset="0"/>
                    </a:defRPr>
                  </a:pPr>
                  <a:endParaRPr lang="en-US"/>
                </a:p>
              </c:txPr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F-928A-48BA-8C25-1C70596AD30A}"/>
                </c:ext>
              </c:extLst>
            </c:dLbl>
            <c:dLbl>
              <c:idx val="6"/>
              <c:numFmt formatCode="#,##0.00%" sourceLinked="0"/>
              <c:spPr/>
              <c:txPr>
                <a:bodyPr/>
                <a:lstStyle/>
                <a:p>
                  <a:pPr>
                    <a:defRPr sz="800" b="0" smtId="4294967295">
                      <a:solidFill>
                        <a:srgbClr val="FFFFFF"/>
                      </a:solidFill>
                      <a:effectLst>
                        <a:outerShdw dist="38100" dir="2700000">
                          <a:srgbClr val="4F4F4F"/>
                        </a:outerShdw>
                      </a:effectLst>
                      <a:latin typeface="Arial" pitchFamily="34" charset="0"/>
                    </a:defRPr>
                  </a:pPr>
                  <a:endParaRPr lang="en-US"/>
                </a:p>
              </c:txPr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10-928A-48BA-8C25-1C70596AD30A}"/>
                </c:ext>
              </c:extLst>
            </c:dLbl>
            <c:dLbl>
              <c:idx val="7"/>
              <c:numFmt formatCode="#,##0.00%" sourceLinked="0"/>
              <c:spPr/>
              <c:txPr>
                <a:bodyPr/>
                <a:lstStyle/>
                <a:p>
                  <a:pPr>
                    <a:defRPr sz="800" b="0" smtId="4294967295">
                      <a:solidFill>
                        <a:srgbClr val="FFFFFF"/>
                      </a:solidFill>
                      <a:effectLst>
                        <a:outerShdw dist="38100" dir="2700000">
                          <a:srgbClr val="4F4F4F"/>
                        </a:outerShdw>
                      </a:effectLst>
                      <a:latin typeface="Arial" pitchFamily="34" charset="0"/>
                    </a:defRPr>
                  </a:pPr>
                  <a:endParaRPr lang="en-US"/>
                </a:p>
              </c:txPr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11-928A-48BA-8C25-1C70596AD30A}"/>
                </c:ext>
              </c:extLst>
            </c:dLbl>
            <c:dLbl>
              <c:idx val="8"/>
              <c:numFmt formatCode="#,##0%" sourceLinked="0"/>
              <c:spPr/>
              <c:txPr>
                <a:bodyPr/>
                <a:lstStyle/>
                <a:p>
                  <a:pPr>
                    <a:defRPr sz="800" b="0" smtId="4294967295">
                      <a:solidFill>
                        <a:srgbClr val="FFFFFF"/>
                      </a:solidFill>
                      <a:effectLst>
                        <a:outerShdw dist="38100" dir="2700000">
                          <a:srgbClr val="4F4F4F"/>
                        </a:outerShdw>
                      </a:effectLst>
                      <a:latin typeface="Arial" pitchFamily="34" charset="0"/>
                    </a:defRPr>
                  </a:pPr>
                  <a:endParaRPr lang="en-US"/>
                </a:p>
              </c:txPr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12-928A-48BA-8C25-1C70596AD30A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800" b="0" smtId="4294967295">
                    <a:solidFill>
                      <a:srgbClr val="FFFFFF"/>
                    </a:solidFill>
                    <a:effectLst>
                      <a:outerShdw dist="38100" dir="2700000">
                        <a:srgbClr val="4F4F4F"/>
                      </a:outerShdw>
                    </a:effectLst>
                    <a:latin typeface="Arial" pitchFamily="34" charset="0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Sheet1!$A$2:$A$10</c:f>
              <c:numCache>
                <c:formatCode>General</c:formatCode>
                <c:ptCount val="9"/>
                <c:pt idx="0">
                  <c:v>2009</c:v>
                </c:pt>
                <c:pt idx="1">
                  <c:v>2010</c:v>
                </c:pt>
                <c:pt idx="2">
                  <c:v>2011</c:v>
                </c:pt>
                <c:pt idx="3">
                  <c:v>2012</c:v>
                </c:pt>
                <c:pt idx="4">
                  <c:v>2013</c:v>
                </c:pt>
                <c:pt idx="5">
                  <c:v>2014</c:v>
                </c:pt>
                <c:pt idx="6">
                  <c:v>2015</c:v>
                </c:pt>
                <c:pt idx="7">
                  <c:v>2016</c:v>
                </c:pt>
                <c:pt idx="8">
                  <c:v>2017</c:v>
                </c:pt>
              </c:numCache>
            </c:numRef>
          </c:cat>
          <c:val>
            <c:numRef>
              <c:f>Sheet1!$C$2:$C$10</c:f>
              <c:numCache>
                <c:formatCode>General</c:formatCode>
                <c:ptCount val="9"/>
                <c:pt idx="0">
                  <c:v>0.14399999999999999</c:v>
                </c:pt>
                <c:pt idx="1">
                  <c:v>0.157</c:v>
                </c:pt>
                <c:pt idx="2">
                  <c:v>0.1888</c:v>
                </c:pt>
                <c:pt idx="3">
                  <c:v>0.191</c:v>
                </c:pt>
                <c:pt idx="4">
                  <c:v>0.155</c:v>
                </c:pt>
                <c:pt idx="5">
                  <c:v>0.15379999999999999</c:v>
                </c:pt>
                <c:pt idx="6">
                  <c:v>0.15890000000000001</c:v>
                </c:pt>
                <c:pt idx="7">
                  <c:v>0.14419999999999999</c:v>
                </c:pt>
                <c:pt idx="8">
                  <c:v>0.14000000000000001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3-928A-48BA-8C25-1C70596AD30A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Microsoft</c:v>
                </c:pt>
              </c:strCache>
            </c:strRef>
          </c:tx>
          <c:spPr>
            <a:solidFill>
              <a:srgbClr val="BABABA"/>
            </a:solidFill>
            <a:ln>
              <a:solidFill>
                <a:srgbClr val="BABABA"/>
              </a:solidFill>
            </a:ln>
          </c:spPr>
          <c:invertIfNegative val="0"/>
          <c:cat>
            <c:numRef>
              <c:f>Sheet1!$A$2:$A$10</c:f>
              <c:numCache>
                <c:formatCode>General</c:formatCode>
                <c:ptCount val="9"/>
                <c:pt idx="0">
                  <c:v>2009</c:v>
                </c:pt>
                <c:pt idx="1">
                  <c:v>2010</c:v>
                </c:pt>
                <c:pt idx="2">
                  <c:v>2011</c:v>
                </c:pt>
                <c:pt idx="3">
                  <c:v>2012</c:v>
                </c:pt>
                <c:pt idx="4">
                  <c:v>2013</c:v>
                </c:pt>
                <c:pt idx="5">
                  <c:v>2014</c:v>
                </c:pt>
                <c:pt idx="6">
                  <c:v>2015</c:v>
                </c:pt>
                <c:pt idx="7">
                  <c:v>2016</c:v>
                </c:pt>
                <c:pt idx="8">
                  <c:v>2017</c:v>
                </c:pt>
              </c:numCache>
            </c:numRef>
          </c:cat>
          <c:val>
            <c:numRef>
              <c:f>Sheet1!$D$2:$D$10</c:f>
              <c:numCache>
                <c:formatCode>General</c:formatCode>
                <c:ptCount val="9"/>
                <c:pt idx="0">
                  <c:v>8.6999999999999994E-2</c:v>
                </c:pt>
                <c:pt idx="1">
                  <c:v>4.2000000000000003E-2</c:v>
                </c:pt>
                <c:pt idx="2">
                  <c:v>1.8499999999999999E-2</c:v>
                </c:pt>
                <c:pt idx="3">
                  <c:v>2.5000000000000001E-2</c:v>
                </c:pt>
                <c:pt idx="4">
                  <c:v>3.2000000000000001E-2</c:v>
                </c:pt>
                <c:pt idx="5">
                  <c:v>2.8199999999999999E-2</c:v>
                </c:pt>
                <c:pt idx="6">
                  <c:v>1.8800000000000001E-2</c:v>
                </c:pt>
                <c:pt idx="7">
                  <c:v>4.5999999999999999E-3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4-928A-48BA-8C25-1C70596AD30A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RIM</c:v>
                </c:pt>
              </c:strCache>
            </c:strRef>
          </c:tx>
          <c:spPr>
            <a:solidFill>
              <a:srgbClr val="A60B0B"/>
            </a:solidFill>
            <a:ln>
              <a:solidFill>
                <a:srgbClr val="A60B0B"/>
              </a:solidFill>
            </a:ln>
          </c:spPr>
          <c:invertIfNegative val="0"/>
          <c:cat>
            <c:numRef>
              <c:f>Sheet1!$A$2:$A$10</c:f>
              <c:numCache>
                <c:formatCode>General</c:formatCode>
                <c:ptCount val="9"/>
                <c:pt idx="0">
                  <c:v>2009</c:v>
                </c:pt>
                <c:pt idx="1">
                  <c:v>2010</c:v>
                </c:pt>
                <c:pt idx="2">
                  <c:v>2011</c:v>
                </c:pt>
                <c:pt idx="3">
                  <c:v>2012</c:v>
                </c:pt>
                <c:pt idx="4">
                  <c:v>2013</c:v>
                </c:pt>
                <c:pt idx="5">
                  <c:v>2014</c:v>
                </c:pt>
                <c:pt idx="6">
                  <c:v>2015</c:v>
                </c:pt>
                <c:pt idx="7">
                  <c:v>2016</c:v>
                </c:pt>
                <c:pt idx="8">
                  <c:v>2017</c:v>
                </c:pt>
              </c:numCache>
            </c:numRef>
          </c:cat>
          <c:val>
            <c:numRef>
              <c:f>Sheet1!$E$2:$E$10</c:f>
              <c:numCache>
                <c:formatCode>General</c:formatCode>
                <c:ptCount val="9"/>
                <c:pt idx="0">
                  <c:v>0.19900000000000001</c:v>
                </c:pt>
                <c:pt idx="1">
                  <c:v>0.16</c:v>
                </c:pt>
                <c:pt idx="2">
                  <c:v>0.109</c:v>
                </c:pt>
                <c:pt idx="3">
                  <c:v>0.05</c:v>
                </c:pt>
                <c:pt idx="4">
                  <c:v>1.9E-2</c:v>
                </c:pt>
                <c:pt idx="5">
                  <c:v>6.4000000000000003E-3</c:v>
                </c:pt>
                <c:pt idx="6">
                  <c:v>3.0999999999999999E-3</c:v>
                </c:pt>
                <c:pt idx="7">
                  <c:v>1.1000000000000001E-3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5-928A-48BA-8C25-1C70596AD30A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Symbian</c:v>
                </c:pt>
              </c:strCache>
            </c:strRef>
          </c:tx>
          <c:spPr>
            <a:solidFill>
              <a:srgbClr val="87BC24"/>
            </a:solidFill>
            <a:ln>
              <a:solidFill>
                <a:srgbClr val="87BC24"/>
              </a:solidFill>
            </a:ln>
          </c:spPr>
          <c:invertIfNegative val="0"/>
          <c:cat>
            <c:numRef>
              <c:f>Sheet1!$A$2:$A$10</c:f>
              <c:numCache>
                <c:formatCode>General</c:formatCode>
                <c:ptCount val="9"/>
                <c:pt idx="0">
                  <c:v>2009</c:v>
                </c:pt>
                <c:pt idx="1">
                  <c:v>2010</c:v>
                </c:pt>
                <c:pt idx="2">
                  <c:v>2011</c:v>
                </c:pt>
                <c:pt idx="3">
                  <c:v>2012</c:v>
                </c:pt>
                <c:pt idx="4">
                  <c:v>2013</c:v>
                </c:pt>
                <c:pt idx="5">
                  <c:v>2014</c:v>
                </c:pt>
                <c:pt idx="6">
                  <c:v>2015</c:v>
                </c:pt>
                <c:pt idx="7">
                  <c:v>2016</c:v>
                </c:pt>
                <c:pt idx="8">
                  <c:v>2017</c:v>
                </c:pt>
              </c:numCache>
            </c:numRef>
          </c:cat>
          <c:val>
            <c:numRef>
              <c:f>Sheet1!$F$2:$F$10</c:f>
              <c:numCache>
                <c:formatCode>General</c:formatCode>
                <c:ptCount val="9"/>
                <c:pt idx="0">
                  <c:v>0.46899999999999997</c:v>
                </c:pt>
                <c:pt idx="1">
                  <c:v>0.376</c:v>
                </c:pt>
                <c:pt idx="2">
                  <c:v>0.187</c:v>
                </c:pt>
                <c:pt idx="3">
                  <c:v>4.2200000000000001E-2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6-928A-48BA-8C25-1C70596AD30A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Other</c:v>
                </c:pt>
              </c:strCache>
            </c:strRef>
          </c:tx>
          <c:spPr>
            <a:solidFill>
              <a:srgbClr val="EBB523"/>
            </a:solidFill>
            <a:ln>
              <a:solidFill>
                <a:srgbClr val="EBB523"/>
              </a:solidFill>
            </a:ln>
          </c:spPr>
          <c:invertIfNegative val="0"/>
          <c:cat>
            <c:numRef>
              <c:f>Sheet1!$A$2:$A$10</c:f>
              <c:numCache>
                <c:formatCode>General</c:formatCode>
                <c:ptCount val="9"/>
                <c:pt idx="0">
                  <c:v>2009</c:v>
                </c:pt>
                <c:pt idx="1">
                  <c:v>2010</c:v>
                </c:pt>
                <c:pt idx="2">
                  <c:v>2011</c:v>
                </c:pt>
                <c:pt idx="3">
                  <c:v>2012</c:v>
                </c:pt>
                <c:pt idx="4">
                  <c:v>2013</c:v>
                </c:pt>
                <c:pt idx="5">
                  <c:v>2014</c:v>
                </c:pt>
                <c:pt idx="6">
                  <c:v>2015</c:v>
                </c:pt>
                <c:pt idx="7">
                  <c:v>2016</c:v>
                </c:pt>
                <c:pt idx="8">
                  <c:v>2017</c:v>
                </c:pt>
              </c:numCache>
            </c:numRef>
          </c:cat>
          <c:val>
            <c:numRef>
              <c:f>Sheet1!$G$2:$G$10</c:f>
              <c:numCache>
                <c:formatCode>General</c:formatCode>
                <c:ptCount val="9"/>
                <c:pt idx="0">
                  <c:v>6.0999999999999999E-2</c:v>
                </c:pt>
                <c:pt idx="1">
                  <c:v>3.7999999999999999E-2</c:v>
                </c:pt>
                <c:pt idx="2">
                  <c:v>0.01</c:v>
                </c:pt>
                <c:pt idx="3">
                  <c:v>5.1999999999999998E-3</c:v>
                </c:pt>
                <c:pt idx="4">
                  <c:v>8.9999999999999993E-3</c:v>
                </c:pt>
                <c:pt idx="5">
                  <c:v>4.5999999999999999E-3</c:v>
                </c:pt>
                <c:pt idx="6">
                  <c:v>3.2000000000000002E-3</c:v>
                </c:pt>
                <c:pt idx="7">
                  <c:v>1.8E-3</c:v>
                </c:pt>
                <c:pt idx="8">
                  <c:v>1E-3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7-928A-48BA-8C25-1C70596AD30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0"/>
        <c:overlap val="100"/>
        <c:axId val="511267872"/>
        <c:axId val="506828768"/>
      </c:barChart>
      <c:catAx>
        <c:axId val="5112678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ln w="25400">
            <a:solidFill>
              <a:srgbClr val="2F2F2F"/>
            </a:solidFill>
          </a:ln>
        </c:spPr>
        <c:txPr>
          <a:bodyPr/>
          <a:lstStyle/>
          <a:p>
            <a:pPr>
              <a:defRPr sz="800" b="0" smtId="4294967295">
                <a:solidFill>
                  <a:srgbClr val="4F4F4F"/>
                </a:solidFill>
                <a:latin typeface="Arial" pitchFamily="34" charset="0"/>
              </a:defRPr>
            </a:pPr>
            <a:endParaRPr lang="en-US"/>
          </a:p>
        </c:txPr>
        <c:crossAx val="506828768"/>
        <c:crosses val="autoZero"/>
        <c:auto val="0"/>
        <c:lblAlgn val="ctr"/>
        <c:lblOffset val="100"/>
        <c:noMultiLvlLbl val="0"/>
      </c:catAx>
      <c:valAx>
        <c:axId val="506828768"/>
        <c:scaling>
          <c:orientation val="minMax"/>
          <c:min val="0"/>
        </c:scaling>
        <c:delete val="0"/>
        <c:axPos val="l"/>
        <c:majorGridlines>
          <c:spPr>
            <a:ln>
              <a:solidFill>
                <a:srgbClr val="4F4F4F"/>
              </a:solidFill>
              <a:prstDash val="dot"/>
            </a:ln>
          </c:spPr>
        </c:majorGridlines>
        <c:title>
          <c:tx>
            <c:rich>
              <a:bodyPr/>
              <a:lstStyle/>
              <a:p>
                <a:pPr>
                  <a:defRPr/>
                </a:pPr>
                <a:r>
                  <a:rPr lang="en-US" sz="800" b="0">
                    <a:solidFill>
                      <a:srgbClr val="4F4F4F"/>
                    </a:solidFill>
                    <a:latin typeface="Arial" pitchFamily="34" charset="0"/>
                  </a:rPr>
                  <a:t>Share of sales to end users</a:t>
                </a:r>
              </a:p>
            </c:rich>
          </c:tx>
          <c:overlay val="0"/>
        </c:title>
        <c:numFmt formatCode="#,##0.0%" sourceLinked="0"/>
        <c:majorTickMark val="none"/>
        <c:minorTickMark val="none"/>
        <c:tickLblPos val="low"/>
        <c:spPr>
          <a:ln>
            <a:noFill/>
          </a:ln>
        </c:spPr>
        <c:txPr>
          <a:bodyPr/>
          <a:lstStyle/>
          <a:p>
            <a:pPr>
              <a:defRPr sz="800" b="0" smtId="4294967295">
                <a:solidFill>
                  <a:srgbClr val="4F4F4F"/>
                </a:solidFill>
                <a:latin typeface="Arial" pitchFamily="34" charset="0"/>
              </a:defRPr>
            </a:pPr>
            <a:endParaRPr lang="en-US"/>
          </a:p>
        </c:txPr>
        <c:crossAx val="511267872"/>
        <c:crosses val="autoZero"/>
        <c:crossBetween val="between"/>
      </c:valAx>
    </c:plotArea>
    <c:legend>
      <c:legendPos val="t"/>
      <c:overlay val="0"/>
      <c:txPr>
        <a:bodyPr/>
        <a:lstStyle/>
        <a:p>
          <a:pPr>
            <a:defRPr sz="800" smtId="4294967295">
              <a:solidFill>
                <a:srgbClr val="4F4F4F"/>
              </a:solidFill>
              <a:latin typeface="Arial" pitchFamily="34" charset="0"/>
            </a:defRPr>
          </a:pPr>
          <a:endParaRPr lang="en-US"/>
        </a:p>
      </c:txPr>
    </c:legend>
    <c:plotVisOnly val="1"/>
    <c:dispBlanksAs val="zero"/>
    <c:showDLblsOverMax val="1"/>
  </c:chart>
  <c:txPr>
    <a:bodyPr/>
    <a:lstStyle/>
    <a:p>
      <a:pPr>
        <a:defRPr sz="1800" smtId="4294967295"/>
      </a:pPr>
      <a:endParaRPr lang="en-US"/>
    </a:p>
  </c:txPr>
  <c:externalData r:id="rId1">
    <c:autoUpdate val="0"/>
  </c:externalData>
</c:chartSpac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F45327-4099-2C4F-852C-B55AF92B7D99}" type="datetimeFigureOut">
              <a:rPr lang="en-US" smtClean="0"/>
              <a:t>8/28/22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08532-A4D0-B04E-BCC3-65092F82D526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90353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F45327-4099-2C4F-852C-B55AF92B7D99}" type="datetimeFigureOut">
              <a:rPr lang="en-US" smtClean="0"/>
              <a:t>8/28/22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08532-A4D0-B04E-BCC3-65092F82D5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8856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2302"/>
            <a:ext cx="1971675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2302"/>
            <a:ext cx="5800725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F45327-4099-2C4F-852C-B55AF92B7D99}" type="datetimeFigureOut">
              <a:rPr lang="en-US" smtClean="0"/>
              <a:t>8/28/22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08532-A4D0-B04E-BCC3-65092F82D5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5290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F45327-4099-2C4F-852C-B55AF92B7D99}" type="datetimeFigureOut">
              <a:rPr lang="en-US" smtClean="0"/>
              <a:t>8/28/22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08532-A4D0-B04E-BCC3-65092F82D5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5741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F45327-4099-2C4F-852C-B55AF92B7D99}" type="datetimeFigureOut">
              <a:rPr lang="en-US" smtClean="0"/>
              <a:t>8/28/22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08532-A4D0-B04E-BCC3-65092F82D5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0652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F45327-4099-2C4F-852C-B55AF92B7D99}" type="datetimeFigureOut">
              <a:rPr lang="en-US" smtClean="0"/>
              <a:t>8/28/22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08532-A4D0-B04E-BCC3-65092F82D5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3044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F45327-4099-2C4F-852C-B55AF92B7D99}" type="datetimeFigureOut">
              <a:rPr lang="en-US" smtClean="0"/>
              <a:t>8/28/22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08532-A4D0-B04E-BCC3-65092F82D5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99853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F45327-4099-2C4F-852C-B55AF92B7D99}" type="datetimeFigureOut">
              <a:rPr lang="en-US" smtClean="0"/>
              <a:t>8/28/22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08532-A4D0-B04E-BCC3-65092F82D5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59567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F45327-4099-2C4F-852C-B55AF92B7D99}" type="datetimeFigureOut">
              <a:rPr lang="en-US" smtClean="0"/>
              <a:t>8/28/22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08532-A4D0-B04E-BCC3-65092F82D5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43474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F45327-4099-2C4F-852C-B55AF92B7D99}" type="datetimeFigureOut">
              <a:rPr lang="en-US" smtClean="0"/>
              <a:t>8/28/22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08532-A4D0-B04E-BCC3-65092F82D5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4358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F45327-4099-2C4F-852C-B55AF92B7D99}" type="datetimeFigureOut">
              <a:rPr lang="en-US" smtClean="0"/>
              <a:t>8/28/22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08532-A4D0-B04E-BCC3-65092F82D5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562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F45327-4099-2C4F-852C-B55AF92B7D99}" type="datetimeFigureOut">
              <a:rPr lang="en-US" smtClean="0"/>
              <a:t>8/28/22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08532-A4D0-B04E-BCC3-65092F82D5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52488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F45327-4099-2C4F-852C-B55AF92B7D99}" type="datetimeFigureOut">
              <a:rPr lang="en-US" smtClean="0"/>
              <a:t>8/28/22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08532-A4D0-B04E-BCC3-65092F82D5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85727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F45327-4099-2C4F-852C-B55AF92B7D99}" type="datetimeFigureOut">
              <a:rPr lang="en-US" smtClean="0"/>
              <a:t>8/28/22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08532-A4D0-B04E-BCC3-65092F82D5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16677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F45327-4099-2C4F-852C-B55AF92B7D99}" type="datetimeFigureOut">
              <a:rPr lang="en-US" smtClean="0"/>
              <a:t>8/28/22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08532-A4D0-B04E-BCC3-65092F82D5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7028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F45327-4099-2C4F-852C-B55AF92B7D99}" type="datetimeFigureOut">
              <a:rPr lang="en-US" smtClean="0"/>
              <a:t>8/28/22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08532-A4D0-B04E-BCC3-65092F82D526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7916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4"/>
            <a:ext cx="370332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5"/>
            <a:ext cx="370332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F45327-4099-2C4F-852C-B55AF92B7D99}" type="datetimeFigureOut">
              <a:rPr lang="en-US" smtClean="0"/>
              <a:t>8/28/22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08532-A4D0-B04E-BCC3-65092F82D5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6482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4"/>
            <a:ext cx="370332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F45327-4099-2C4F-852C-B55AF92B7D99}" type="datetimeFigureOut">
              <a:rPr lang="en-US" smtClean="0"/>
              <a:t>8/28/22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08532-A4D0-B04E-BCC3-65092F82D5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7118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F45327-4099-2C4F-852C-B55AF92B7D99}" type="datetimeFigureOut">
              <a:rPr lang="en-US" smtClean="0"/>
              <a:t>8/28/22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08532-A4D0-B04E-BCC3-65092F82D5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4192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F45327-4099-2C4F-852C-B55AF92B7D99}" type="datetimeFigureOut">
              <a:rPr lang="en-US" smtClean="0"/>
              <a:t>8/28/22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08532-A4D0-B04E-BCC3-65092F82D5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132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0" y="731520"/>
            <a:ext cx="486918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76F45327-4099-2C4F-852C-B55AF92B7D99}" type="datetimeFigureOut">
              <a:rPr lang="en-US" smtClean="0"/>
              <a:t>8/28/22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9F08532-A4D0-B04E-BCC3-65092F82D5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3695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5234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F45327-4099-2C4F-852C-B55AF92B7D99}" type="datetimeFigureOut">
              <a:rPr lang="en-US" smtClean="0"/>
              <a:t>8/28/22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08532-A4D0-B04E-BCC3-65092F82D5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0249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914400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5"/>
            <a:ext cx="9144001" cy="65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76F45327-4099-2C4F-852C-B55AF92B7D99}" type="datetimeFigureOut">
              <a:rPr lang="en-US" smtClean="0"/>
              <a:t>8/28/22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99F08532-A4D0-B04E-BCC3-65092F82D526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737845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22525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4" r:id="rId1"/>
    <p:sldLayoutId id="2147483925" r:id="rId2"/>
    <p:sldLayoutId id="2147483926" r:id="rId3"/>
    <p:sldLayoutId id="2147483927" r:id="rId4"/>
    <p:sldLayoutId id="2147483928" r:id="rId5"/>
    <p:sldLayoutId id="2147483929" r:id="rId6"/>
    <p:sldLayoutId id="2147483930" r:id="rId7"/>
    <p:sldLayoutId id="2147483931" r:id="rId8"/>
    <p:sldLayoutId id="2147483932" r:id="rId9"/>
    <p:sldLayoutId id="2147483933" r:id="rId10"/>
    <p:sldLayoutId id="2147483934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F45327-4099-2C4F-852C-B55AF92B7D99}" type="datetimeFigureOut">
              <a:rPr lang="en-US" smtClean="0"/>
              <a:t>8/28/22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F08532-A4D0-B04E-BCC3-65092F82D5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4762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6" r:id="rId1"/>
    <p:sldLayoutId id="2147483937" r:id="rId2"/>
    <p:sldLayoutId id="2147483938" r:id="rId3"/>
    <p:sldLayoutId id="2147483939" r:id="rId4"/>
    <p:sldLayoutId id="2147483940" r:id="rId5"/>
    <p:sldLayoutId id="2147483941" r:id="rId6"/>
    <p:sldLayoutId id="2147483942" r:id="rId7"/>
    <p:sldLayoutId id="2147483943" r:id="rId8"/>
    <p:sldLayoutId id="2147483944" r:id="rId9"/>
    <p:sldLayoutId id="2147483945" r:id="rId10"/>
    <p:sldLayoutId id="2147483946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tiff"/><Relationship Id="rId4" Type="http://schemas.openxmlformats.org/officeDocument/2006/relationships/image" Target="../media/image23.tif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://developer.android.com/tools/device.html" TargetMode="Externa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radle.org/" TargetMode="External"/><Relationship Id="rId2" Type="http://schemas.openxmlformats.org/officeDocument/2006/relationships/hyperlink" Target="http://www.oracle.com/technetwork/java/javase/downloads/index.html" TargetMode="External"/><Relationship Id="rId1" Type="http://schemas.openxmlformats.org/officeDocument/2006/relationships/slideLayout" Target="../slideLayouts/slideLayout7.xml"/><Relationship Id="rId5" Type="http://schemas.openxmlformats.org/officeDocument/2006/relationships/hyperlink" Target="http://developer.android.com/sdk/index.html" TargetMode="External"/><Relationship Id="rId4" Type="http://schemas.openxmlformats.org/officeDocument/2006/relationships/hyperlink" Target="http://ant.apache.org/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hyperlink" Target="http://www.openhandsetalliance.com/" TargetMode="External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tatista.com/statistics/272698/global-market-share-held-by-mobile-operating-systems-since-2009/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slide" Target="slide7.xml"/><Relationship Id="rId5" Type="http://schemas.openxmlformats.org/officeDocument/2006/relationships/chart" Target="../charts/chart1.xml"/><Relationship Id="rId4" Type="http://schemas.openxmlformats.org/officeDocument/2006/relationships/hyperlink" Target="http://www.statista.com/statistics/263453/global-market-share-held-by-smartphone-operating-systems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5038" y="81625"/>
            <a:ext cx="3344626" cy="613320"/>
          </a:xfrm>
        </p:spPr>
        <p:txBody>
          <a:bodyPr>
            <a:noAutofit/>
          </a:bodyPr>
          <a:lstStyle/>
          <a:p>
            <a:r>
              <a:rPr lang="en-US" sz="2000"/>
              <a:t>Mobile Computing</a:t>
            </a:r>
            <a:endParaRPr lang="en-US" sz="32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Moaath Alrajab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7217923" y="2500009"/>
            <a:ext cx="1926077" cy="38862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49809" y="3160201"/>
            <a:ext cx="4572000" cy="113877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800" dirty="0"/>
              <a:t>Learning Unit 1</a:t>
            </a:r>
            <a:br>
              <a:rPr lang="en-US" sz="4000" dirty="0"/>
            </a:br>
            <a:r>
              <a:rPr lang="en-US" sz="4000" dirty="0"/>
              <a:t>1.1 Introduction</a:t>
            </a:r>
          </a:p>
        </p:txBody>
      </p:sp>
    </p:spTree>
    <p:extLst>
      <p:ext uri="{BB962C8B-B14F-4D97-AF65-F5344CB8AC3E}">
        <p14:creationId xmlns:p14="http://schemas.microsoft.com/office/powerpoint/2010/main" val="3995588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00100" y="267460"/>
            <a:ext cx="7543800" cy="885480"/>
          </a:xfrm>
        </p:spPr>
        <p:txBody>
          <a:bodyPr/>
          <a:lstStyle/>
          <a:p>
            <a:r>
              <a:rPr lang="en-US" dirty="0"/>
              <a:t>Android History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0150517"/>
              </p:ext>
            </p:extLst>
          </p:nvPr>
        </p:nvGraphicFramePr>
        <p:xfrm>
          <a:off x="1075372" y="1152940"/>
          <a:ext cx="6993255" cy="407924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4863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45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781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6424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baseline="0" dirty="0"/>
                        <a:t>Date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Version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Nickname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API Level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Sep 2008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1.0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Android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Apr 2009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Cupcake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mr-IN" dirty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July 2012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4.1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Jelly</a:t>
                      </a:r>
                      <a:r>
                        <a:rPr lang="en-US" baseline="0" dirty="0"/>
                        <a:t> Bean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Oct 2013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4.4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err="1"/>
                        <a:t>KitKat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60859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Nov 2014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5.0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Lollipop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21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31745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Oct 2015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6.0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Marshmallow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57530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Aug</a:t>
                      </a:r>
                      <a:r>
                        <a:rPr lang="en-US" baseline="0" dirty="0"/>
                        <a:t> 2016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7.0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Nougat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24-25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81345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Aug/2017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8.0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Oreo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26-27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40838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2018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9.0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i="1" dirty="0"/>
                        <a:t>Android P (Beta 3)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4511727"/>
                  </a:ext>
                </a:extLst>
              </a:tr>
            </a:tbl>
          </a:graphicData>
        </a:graphic>
      </p:graphicFrame>
      <p:sp>
        <p:nvSpPr>
          <p:cNvPr id="4" name="Rectangle 3"/>
          <p:cNvSpPr/>
          <p:nvPr/>
        </p:nvSpPr>
        <p:spPr>
          <a:xfrm>
            <a:off x="355705" y="6419131"/>
            <a:ext cx="34582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www.android.com</a:t>
            </a:r>
            <a:r>
              <a:rPr lang="en-US" dirty="0"/>
              <a:t>/history/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FD0EDB4-38D9-4568-8E97-F5D0D54A84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3629102"/>
              </p:ext>
            </p:extLst>
          </p:nvPr>
        </p:nvGraphicFramePr>
        <p:xfrm>
          <a:off x="1075372" y="5232180"/>
          <a:ext cx="6993255" cy="74168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486358">
                  <a:extLst>
                    <a:ext uri="{9D8B030D-6E8A-4147-A177-3AD203B41FA5}">
                      <a16:colId xmlns:a16="http://schemas.microsoft.com/office/drawing/2014/main" val="4186505352"/>
                    </a:ext>
                  </a:extLst>
                </a:gridCol>
                <a:gridCol w="1164545">
                  <a:extLst>
                    <a:ext uri="{9D8B030D-6E8A-4147-A177-3AD203B41FA5}">
                      <a16:colId xmlns:a16="http://schemas.microsoft.com/office/drawing/2014/main" val="1116059655"/>
                    </a:ext>
                  </a:extLst>
                </a:gridCol>
                <a:gridCol w="3178103">
                  <a:extLst>
                    <a:ext uri="{9D8B030D-6E8A-4147-A177-3AD203B41FA5}">
                      <a16:colId xmlns:a16="http://schemas.microsoft.com/office/drawing/2014/main" val="2705804867"/>
                    </a:ext>
                  </a:extLst>
                </a:gridCol>
                <a:gridCol w="1164249">
                  <a:extLst>
                    <a:ext uri="{9D8B030D-6E8A-4147-A177-3AD203B41FA5}">
                      <a16:colId xmlns:a16="http://schemas.microsoft.com/office/drawing/2014/main" val="2821085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Sept/2019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10.0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Android 10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29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39977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Sept/2022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13.0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Android 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15313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14282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DBDB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48180" y="1125220"/>
            <a:ext cx="5829300" cy="44577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5592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800100" y="267460"/>
            <a:ext cx="7543800" cy="8854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Android Architecture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803" y="1152939"/>
            <a:ext cx="7732167" cy="4962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4729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800100" y="267460"/>
            <a:ext cx="7543800" cy="8854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Programming Languages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665" y="1739886"/>
            <a:ext cx="2164069" cy="216406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9146" y="2260397"/>
            <a:ext cx="1250899" cy="12508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50606" y="3888693"/>
            <a:ext cx="17812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Pre-requisite: </a:t>
            </a:r>
          </a:p>
          <a:p>
            <a:r>
              <a:rPr lang="en-US" dirty="0"/>
              <a:t>Good Experience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752915" y="3888691"/>
            <a:ext cx="16248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</a:p>
          <a:p>
            <a:r>
              <a:rPr lang="en-US" dirty="0"/>
              <a:t>Any Experience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3333" y="2341964"/>
            <a:ext cx="1652566" cy="92146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780960" y="3776536"/>
            <a:ext cx="178965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</a:p>
          <a:p>
            <a:r>
              <a:rPr lang="en-US" dirty="0"/>
              <a:t>It is good to have</a:t>
            </a:r>
            <a:br>
              <a:rPr lang="en-US" dirty="0"/>
            </a:br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2466734" y="1901952"/>
            <a:ext cx="0" cy="25456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4493749" y="1901952"/>
            <a:ext cx="15610" cy="25456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5201" y="2073334"/>
            <a:ext cx="2573383" cy="1351026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 flipH="1">
            <a:off x="6783110" y="1843430"/>
            <a:ext cx="17209" cy="26042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988010" y="3776536"/>
            <a:ext cx="16248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</a:p>
          <a:p>
            <a:r>
              <a:rPr lang="en-US" dirty="0"/>
              <a:t>Any Experience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00100" y="1062987"/>
            <a:ext cx="6256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will use the following programming languages in this course. </a:t>
            </a:r>
          </a:p>
        </p:txBody>
      </p:sp>
    </p:spTree>
    <p:extLst>
      <p:ext uri="{BB962C8B-B14F-4D97-AF65-F5344CB8AC3E}">
        <p14:creationId xmlns:p14="http://schemas.microsoft.com/office/powerpoint/2010/main" val="1099499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1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00100" y="267460"/>
            <a:ext cx="7543800" cy="885480"/>
          </a:xfrm>
        </p:spPr>
        <p:txBody>
          <a:bodyPr/>
          <a:lstStyle/>
          <a:p>
            <a:r>
              <a:rPr lang="en-US" dirty="0"/>
              <a:t>Packaging Apps: </a:t>
            </a:r>
            <a:r>
              <a:rPr lang="en-US" b="1" dirty="0"/>
              <a:t>APK</a:t>
            </a:r>
            <a:r>
              <a:rPr lang="en-US" dirty="0"/>
              <a:t>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00100" y="1404400"/>
            <a:ext cx="75438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800" dirty="0"/>
              <a:t>Basically </a:t>
            </a:r>
            <a:r>
              <a:rPr lang="en-US" sz="2800" b="1" dirty="0"/>
              <a:t>.zip</a:t>
            </a:r>
            <a:r>
              <a:rPr lang="en-US" sz="2800" dirty="0"/>
              <a:t> files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/>
              <a:t>Cryptographically signed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/>
              <a:t>"side-load" or upload to Play Store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0" y="3040855"/>
            <a:ext cx="2747010" cy="2747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4675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00100" y="267460"/>
            <a:ext cx="7543800" cy="885480"/>
          </a:xfrm>
        </p:spPr>
        <p:txBody>
          <a:bodyPr/>
          <a:lstStyle/>
          <a:p>
            <a:r>
              <a:rPr lang="en-US" dirty="0"/>
              <a:t>Building Process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00100" y="1404400"/>
            <a:ext cx="754380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800" dirty="0"/>
              <a:t>Generate Java source files (e.g. from XML)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Compile Kotlin source into JVM bytecode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"</a:t>
            </a:r>
            <a:r>
              <a:rPr lang="en-US" sz="2800" dirty="0" err="1"/>
              <a:t>dex</a:t>
            </a:r>
            <a:r>
              <a:rPr lang="en-US" sz="2800" dirty="0"/>
              <a:t>" JVM bytecode into Dalvik bytecode (old android)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Pack with graphics and assets into </a:t>
            </a:r>
            <a:r>
              <a:rPr lang="en-US" sz="2800" b="1" dirty="0"/>
              <a:t>.</a:t>
            </a:r>
            <a:r>
              <a:rPr lang="en-US" sz="2800" b="1" dirty="0" err="1"/>
              <a:t>apk</a:t>
            </a:r>
            <a:endParaRPr lang="en-US" sz="2800" dirty="0"/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Cryptographically sign </a:t>
            </a:r>
            <a:r>
              <a:rPr lang="en-US" sz="2800" b="1" dirty="0"/>
              <a:t>.</a:t>
            </a:r>
            <a:r>
              <a:rPr lang="en-US" sz="2800" b="1" dirty="0" err="1"/>
              <a:t>apk</a:t>
            </a:r>
            <a:br>
              <a:rPr lang="en-US" sz="2800" b="1" dirty="0"/>
            </a:br>
            <a:endParaRPr lang="en-US" sz="2800" b="1" dirty="0"/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…</a:t>
            </a:r>
            <a:br>
              <a:rPr lang="en-US" sz="2800" dirty="0"/>
            </a:br>
            <a:endParaRPr lang="en-US" sz="2800" dirty="0"/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Profit!</a:t>
            </a:r>
          </a:p>
          <a:p>
            <a:pPr marL="514350" indent="-514350">
              <a:buFont typeface="+mj-lt"/>
              <a:buAutoNum type="arabicPeriod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703382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00100" y="267460"/>
            <a:ext cx="7543800" cy="885480"/>
          </a:xfrm>
        </p:spPr>
        <p:txBody>
          <a:bodyPr>
            <a:normAutofit/>
          </a:bodyPr>
          <a:lstStyle/>
          <a:p>
            <a:r>
              <a:rPr lang="en-US" dirty="0"/>
              <a:t>Development Hardware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00100" y="1404400"/>
            <a:ext cx="7543800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Arial" charset="0"/>
              <a:buChar char="•"/>
            </a:pPr>
            <a:r>
              <a:rPr lang="en-US" sz="2800" dirty="0"/>
              <a:t>Windows, Mac, or Linux (because Java!)</a:t>
            </a:r>
          </a:p>
          <a:p>
            <a:pPr marL="514350" indent="-514350">
              <a:buFont typeface="Arial" charset="0"/>
              <a:buChar char="•"/>
            </a:pPr>
            <a:endParaRPr lang="en-US" sz="2800" dirty="0"/>
          </a:p>
          <a:p>
            <a:pPr marL="514350" indent="-514350">
              <a:buFont typeface="Arial" charset="0"/>
              <a:buChar char="•"/>
            </a:pPr>
            <a:r>
              <a:rPr lang="en-US" sz="2800" dirty="0"/>
              <a:t>Physical Android Device</a:t>
            </a:r>
          </a:p>
          <a:p>
            <a:pPr marL="971550" lvl="1" indent="-514350">
              <a:buFont typeface="Arial" charset="0"/>
              <a:buChar char="•"/>
            </a:pPr>
            <a:r>
              <a:rPr lang="en-US" sz="2400" dirty="0"/>
              <a:t>turn on </a:t>
            </a:r>
            <a:r>
              <a:rPr lang="en-US" sz="2400" dirty="0">
                <a:hlinkClick r:id="rId2"/>
              </a:rPr>
              <a:t>developer options</a:t>
            </a:r>
            <a:r>
              <a:rPr lang="en-US" sz="2400" dirty="0"/>
              <a:t>!</a:t>
            </a:r>
          </a:p>
          <a:p>
            <a:pPr marL="514350" indent="-514350">
              <a:buFont typeface="Arial" charset="0"/>
              <a:buChar char="•"/>
            </a:pPr>
            <a:endParaRPr lang="en-US" sz="2800" dirty="0"/>
          </a:p>
          <a:p>
            <a:pPr marL="514350" indent="-514350">
              <a:buFont typeface="Arial" charset="0"/>
              <a:buChar char="•"/>
            </a:pPr>
            <a:r>
              <a:rPr lang="en-US" sz="2800" dirty="0"/>
              <a:t>Emulator (Virtual Device) available</a:t>
            </a:r>
          </a:p>
          <a:p>
            <a:pPr marL="971550" lvl="1" indent="-514350">
              <a:buFont typeface="Arial" charset="0"/>
              <a:buChar char="•"/>
            </a:pPr>
            <a:r>
              <a:rPr lang="en-US" sz="2400" dirty="0"/>
              <a:t>emulator not great on Windows</a:t>
            </a:r>
          </a:p>
          <a:p>
            <a:pPr marL="971550" lvl="1" indent="-514350">
              <a:buFont typeface="Arial" charset="0"/>
              <a:buChar char="•"/>
            </a:pPr>
            <a:r>
              <a:rPr lang="en-US" sz="2400" dirty="0"/>
              <a:t>use the Intel HAXM for acceleration!</a:t>
            </a:r>
          </a:p>
        </p:txBody>
      </p:sp>
    </p:spTree>
    <p:extLst>
      <p:ext uri="{BB962C8B-B14F-4D97-AF65-F5344CB8AC3E}">
        <p14:creationId xmlns:p14="http://schemas.microsoft.com/office/powerpoint/2010/main" val="7056823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00100" y="267460"/>
            <a:ext cx="7543800" cy="885480"/>
          </a:xfrm>
        </p:spPr>
        <p:txBody>
          <a:bodyPr/>
          <a:lstStyle/>
          <a:p>
            <a:r>
              <a:rPr lang="en-US" dirty="0"/>
              <a:t>Development Software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00100" y="1404400"/>
            <a:ext cx="7543800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Arial" charset="0"/>
              <a:buChar char="•"/>
            </a:pPr>
            <a:r>
              <a:rPr lang="en-US" sz="2800" dirty="0">
                <a:hlinkClick r:id="rId2"/>
              </a:rPr>
              <a:t>Java SDK</a:t>
            </a:r>
            <a:endParaRPr lang="en-US" sz="2800" dirty="0"/>
          </a:p>
          <a:p>
            <a:pPr marL="514350" indent="-514350">
              <a:buFont typeface="Arial" charset="0"/>
              <a:buChar char="•"/>
            </a:pPr>
            <a:r>
              <a:rPr lang="en-US" sz="2800" dirty="0">
                <a:hlinkClick r:id="rId3"/>
              </a:rPr>
              <a:t>Gradle</a:t>
            </a:r>
            <a:r>
              <a:rPr lang="en-US" sz="2800" dirty="0"/>
              <a:t> or </a:t>
            </a:r>
            <a:r>
              <a:rPr lang="en-US" sz="2800" dirty="0">
                <a:hlinkClick r:id="rId4"/>
              </a:rPr>
              <a:t>Apache ANT</a:t>
            </a:r>
            <a:endParaRPr lang="en-US" sz="2800" dirty="0"/>
          </a:p>
          <a:p>
            <a:pPr marL="514350" indent="-514350">
              <a:buFont typeface="Arial" charset="0"/>
              <a:buChar char="•"/>
            </a:pPr>
            <a:r>
              <a:rPr lang="en-US" sz="2800" dirty="0">
                <a:hlinkClick r:id="rId5"/>
              </a:rPr>
              <a:t>Android Studio</a:t>
            </a:r>
            <a:r>
              <a:rPr lang="en-US" sz="2800" dirty="0"/>
              <a:t> IDE</a:t>
            </a:r>
          </a:p>
          <a:p>
            <a:pPr marL="514350" indent="-514350">
              <a:buFont typeface="Arial" charset="0"/>
              <a:buChar char="•"/>
            </a:pPr>
            <a:r>
              <a:rPr lang="en-US" sz="2800" dirty="0"/>
              <a:t>Android SDK (command-line tools)</a:t>
            </a:r>
          </a:p>
          <a:p>
            <a:pPr marL="971550" lvl="1" indent="-514350">
              <a:buFont typeface="Arial" charset="0"/>
              <a:buChar char="•"/>
            </a:pPr>
            <a:r>
              <a:rPr lang="en-US" sz="2000" b="1" dirty="0" err="1">
                <a:solidFill>
                  <a:srgbClr val="C00000"/>
                </a:solidFill>
                <a:latin typeface="Monaco" charset="0"/>
                <a:ea typeface="Monaco" charset="0"/>
                <a:cs typeface="Monaco" charset="0"/>
              </a:rPr>
              <a:t>adb</a:t>
            </a:r>
            <a:r>
              <a:rPr lang="en-US" sz="2400" dirty="0"/>
              <a:t> "android debugging bridge" connect to devices (physical or virtual)</a:t>
            </a:r>
          </a:p>
          <a:p>
            <a:pPr marL="971550" lvl="1" indent="-514350">
              <a:buFont typeface="Arial" charset="0"/>
              <a:buChar char="•"/>
            </a:pPr>
            <a:r>
              <a:rPr lang="en-US" sz="2400" b="1" dirty="0">
                <a:solidFill>
                  <a:srgbClr val="C00000"/>
                </a:solidFill>
                <a:latin typeface="Monaco" charset="0"/>
                <a:ea typeface="Monaco" charset="0"/>
                <a:cs typeface="Monaco" charset="0"/>
              </a:rPr>
              <a:t>emulator</a:t>
            </a:r>
            <a:r>
              <a:rPr lang="en-US" sz="2800" dirty="0"/>
              <a:t> run the emulator</a:t>
            </a:r>
          </a:p>
        </p:txBody>
      </p:sp>
    </p:spTree>
    <p:extLst>
      <p:ext uri="{BB962C8B-B14F-4D97-AF65-F5344CB8AC3E}">
        <p14:creationId xmlns:p14="http://schemas.microsoft.com/office/powerpoint/2010/main" val="1186074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6336" y="1753616"/>
            <a:ext cx="4714389" cy="1902059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800100" y="267460"/>
            <a:ext cx="7543800" cy="88548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47500" lnSpcReduction="200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Next</a:t>
            </a:r>
          </a:p>
          <a:p>
            <a:endParaRPr lang="en-US" dirty="0"/>
          </a:p>
          <a:p>
            <a:r>
              <a:rPr lang="en-US" dirty="0"/>
              <a:t>1.2 Android Studio</a:t>
            </a:r>
          </a:p>
        </p:txBody>
      </p:sp>
    </p:spTree>
    <p:extLst>
      <p:ext uri="{BB962C8B-B14F-4D97-AF65-F5344CB8AC3E}">
        <p14:creationId xmlns:p14="http://schemas.microsoft.com/office/powerpoint/2010/main" val="8045134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00100" y="267460"/>
            <a:ext cx="7543800" cy="885480"/>
          </a:xfrm>
        </p:spPr>
        <p:txBody>
          <a:bodyPr>
            <a:normAutofit fontScale="90000"/>
          </a:bodyPr>
          <a:lstStyle/>
          <a:p>
            <a:r>
              <a:rPr lang="en-US" dirty="0"/>
              <a:t>When you introduce yourself</a:t>
            </a:r>
            <a:br>
              <a:rPr lang="en-US" dirty="0"/>
            </a:br>
            <a:endParaRPr lang="en-US" sz="2000" dirty="0"/>
          </a:p>
        </p:txBody>
      </p:sp>
      <p:sp>
        <p:nvSpPr>
          <p:cNvPr id="12" name="TextBox 11"/>
          <p:cNvSpPr txBox="1"/>
          <p:nvPr/>
        </p:nvSpPr>
        <p:spPr>
          <a:xfrm>
            <a:off x="800100" y="1252650"/>
            <a:ext cx="8041432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800" dirty="0"/>
              <a:t>What are you most excited about for this class? 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800" dirty="0"/>
              <a:t>What kind of project that you would like do:</a:t>
            </a:r>
            <a:br>
              <a:rPr lang="en-US" sz="2800" dirty="0"/>
            </a:br>
            <a:r>
              <a:rPr lang="en-US" sz="2800" dirty="0"/>
              <a:t>a game, chat, social networking </a:t>
            </a:r>
            <a:r>
              <a:rPr lang="mr-IN" sz="2800" dirty="0"/>
              <a:t>…</a:t>
            </a:r>
            <a:r>
              <a:rPr lang="en-US" sz="2800" dirty="0"/>
              <a:t> be creative!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800" dirty="0"/>
              <a:t>Say something about your pervious Java experience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800" dirty="0"/>
              <a:t>Do you have an eye for design?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800" dirty="0"/>
              <a:t>Maybe project management?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800" dirty="0"/>
              <a:t>Your ability to write a report and </a:t>
            </a:r>
            <a:r>
              <a:rPr lang="en-US" sz="2800"/>
              <a:t>present an </a:t>
            </a:r>
            <a:r>
              <a:rPr lang="en-US" sz="2800" dirty="0" err="1"/>
              <a:t>ppt</a:t>
            </a:r>
            <a:r>
              <a:rPr lang="en-US" sz="2800" dirty="0"/>
              <a:t>?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800" dirty="0"/>
              <a:t>Planning, prototyping, storyboarding?</a:t>
            </a:r>
          </a:p>
        </p:txBody>
      </p:sp>
    </p:spTree>
    <p:extLst>
      <p:ext uri="{BB962C8B-B14F-4D97-AF65-F5344CB8AC3E}">
        <p14:creationId xmlns:p14="http://schemas.microsoft.com/office/powerpoint/2010/main" val="1925570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Unit 1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lvl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Font typeface="Arial" charset="0"/>
              <a:buChar char="•"/>
            </a:pPr>
            <a:r>
              <a:rPr lang="en-US" dirty="0"/>
              <a:t>1.1 Introduction</a:t>
            </a:r>
          </a:p>
          <a:p>
            <a:pPr lvl="2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 typeface="Arial" charset="0"/>
              <a:buChar char="•"/>
            </a:pPr>
            <a:r>
              <a:rPr lang="en-US" dirty="0"/>
              <a:t>Android History</a:t>
            </a:r>
          </a:p>
          <a:p>
            <a:pPr lvl="2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 typeface="Arial" charset="0"/>
              <a:buChar char="•"/>
            </a:pPr>
            <a:r>
              <a:rPr lang="en-US" dirty="0"/>
              <a:t>Android Architecture</a:t>
            </a:r>
          </a:p>
          <a:p>
            <a:pPr lvl="2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 typeface="Arial" charset="0"/>
              <a:buChar char="•"/>
            </a:pPr>
            <a:r>
              <a:rPr lang="en-US" dirty="0"/>
              <a:t>Getting Started</a:t>
            </a:r>
          </a:p>
          <a:p>
            <a:pPr lvl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Font typeface="Arial" charset="0"/>
              <a:buChar char="•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1.2 Android Studio</a:t>
            </a:r>
          </a:p>
          <a:p>
            <a:pPr lvl="2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 typeface="Arial" charset="0"/>
              <a:buChar char="•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IDE parts</a:t>
            </a:r>
          </a:p>
          <a:p>
            <a:pPr lvl="2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 typeface="Arial" charset="0"/>
              <a:buChar char="•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Creating a project</a:t>
            </a:r>
          </a:p>
          <a:p>
            <a:pPr lvl="2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 typeface="Arial" charset="0"/>
              <a:buChar char="•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Installing required plugins</a:t>
            </a:r>
          </a:p>
          <a:p>
            <a:pPr lvl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Font typeface="Arial" charset="0"/>
              <a:buChar char="•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1.3 Android Application</a:t>
            </a:r>
          </a:p>
          <a:p>
            <a:pPr lvl="2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 typeface="Arial" charset="0"/>
              <a:buChar char="•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Concept and components</a:t>
            </a:r>
          </a:p>
          <a:p>
            <a:pPr lvl="2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 typeface="Arial" charset="0"/>
              <a:buChar char="•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Manifest file</a:t>
            </a:r>
          </a:p>
        </p:txBody>
      </p:sp>
    </p:spTree>
    <p:extLst>
      <p:ext uri="{BB962C8B-B14F-4D97-AF65-F5344CB8AC3E}">
        <p14:creationId xmlns:p14="http://schemas.microsoft.com/office/powerpoint/2010/main" val="3273227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Android?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480930" cy="1391717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822960" y="4729136"/>
            <a:ext cx="4245997" cy="446863"/>
          </a:xfrm>
        </p:spPr>
        <p:txBody>
          <a:bodyPr>
            <a:normAutofit/>
          </a:bodyPr>
          <a:lstStyle/>
          <a:p>
            <a:r>
              <a:rPr lang="en-US" dirty="0"/>
              <a:t>Phone Brand</a:t>
            </a:r>
          </a:p>
        </p:txBody>
      </p:sp>
      <p:sp>
        <p:nvSpPr>
          <p:cNvPr id="6" name="Text Placeholder 4"/>
          <p:cNvSpPr txBox="1">
            <a:spLocks/>
          </p:cNvSpPr>
          <p:nvPr/>
        </p:nvSpPr>
        <p:spPr>
          <a:xfrm>
            <a:off x="4475589" y="4637201"/>
            <a:ext cx="4245997" cy="44686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2400" kern="1200" cap="all" spc="20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Operating System</a:t>
            </a:r>
          </a:p>
        </p:txBody>
      </p:sp>
      <p:sp>
        <p:nvSpPr>
          <p:cNvPr id="7" name="Text Placeholder 4"/>
          <p:cNvSpPr txBox="1">
            <a:spLocks/>
          </p:cNvSpPr>
          <p:nvPr/>
        </p:nvSpPr>
        <p:spPr>
          <a:xfrm>
            <a:off x="1008490" y="5461543"/>
            <a:ext cx="4245997" cy="44686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2400" kern="1200" cap="all" spc="20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Platform</a:t>
            </a:r>
          </a:p>
        </p:txBody>
      </p:sp>
      <p:sp>
        <p:nvSpPr>
          <p:cNvPr id="8" name="Text Placeholder 4"/>
          <p:cNvSpPr txBox="1">
            <a:spLocks/>
          </p:cNvSpPr>
          <p:nvPr/>
        </p:nvSpPr>
        <p:spPr>
          <a:xfrm>
            <a:off x="4190337" y="5309765"/>
            <a:ext cx="4245997" cy="44686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2400" kern="1200" cap="all" spc="20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Ecosystem</a:t>
            </a:r>
          </a:p>
        </p:txBody>
      </p:sp>
    </p:spTree>
    <p:extLst>
      <p:ext uri="{BB962C8B-B14F-4D97-AF65-F5344CB8AC3E}">
        <p14:creationId xmlns:p14="http://schemas.microsoft.com/office/powerpoint/2010/main" val="1286393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/>
      <p:bldP spid="7" grpId="0"/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12063" y="2033625"/>
            <a:ext cx="745418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Android is the world's most popular mobile operating system, powering billions of devices ranging from phones to watches, tablets, TVs, auto, and more.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12064" y="1291218"/>
            <a:ext cx="27628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What is Android?</a:t>
            </a:r>
          </a:p>
        </p:txBody>
      </p:sp>
    </p:spTree>
    <p:extLst>
      <p:ext uri="{BB962C8B-B14F-4D97-AF65-F5344CB8AC3E}">
        <p14:creationId xmlns:p14="http://schemas.microsoft.com/office/powerpoint/2010/main" val="16256199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800100" y="267460"/>
            <a:ext cx="7543800" cy="8854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Some Android History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6342579"/>
              </p:ext>
            </p:extLst>
          </p:nvPr>
        </p:nvGraphicFramePr>
        <p:xfrm>
          <a:off x="800100" y="1316990"/>
          <a:ext cx="75438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417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02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800" b="1" dirty="0"/>
                        <a:t>2003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Founded by Android Inc.</a:t>
                      </a:r>
                    </a:p>
                  </a:txBody>
                  <a:tcPr>
                    <a:lnL>
                      <a:noFill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61019" y="3568700"/>
            <a:ext cx="1245121" cy="6832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0800" y="3568700"/>
            <a:ext cx="1268379" cy="57077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86149" y="4251960"/>
            <a:ext cx="1360170" cy="44885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49014" y="5018252"/>
            <a:ext cx="1234440" cy="20985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72774" y="3626782"/>
            <a:ext cx="1934495" cy="45460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72774" y="4139470"/>
            <a:ext cx="1211580" cy="50285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72774" y="4887493"/>
            <a:ext cx="1703070" cy="34061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92994" y="3657204"/>
            <a:ext cx="1017270" cy="50625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98893" y="4306027"/>
            <a:ext cx="911371" cy="672592"/>
          </a:xfrm>
          <a:prstGeom prst="rect">
            <a:avLst/>
          </a:prstGeom>
        </p:spPr>
      </p:pic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1616071"/>
              </p:ext>
            </p:extLst>
          </p:nvPr>
        </p:nvGraphicFramePr>
        <p:xfrm>
          <a:off x="800100" y="2863452"/>
          <a:ext cx="75438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417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02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800" b="1" dirty="0"/>
                        <a:t>2007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Launch of </a:t>
                      </a:r>
                      <a:r>
                        <a:rPr lang="en-US" sz="2800" dirty="0">
                          <a:hlinkClick r:id="rId11"/>
                        </a:rPr>
                        <a:t>Open Handset Alliance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0868050"/>
              </p:ext>
            </p:extLst>
          </p:nvPr>
        </p:nvGraphicFramePr>
        <p:xfrm>
          <a:off x="800100" y="2090221"/>
          <a:ext cx="7543800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417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02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800" b="1" dirty="0"/>
                        <a:t>2005</a:t>
                      </a:r>
                    </a:p>
                  </a:txBody>
                  <a:tcPr>
                    <a:lnT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Acquired by Google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18432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800100" y="267460"/>
            <a:ext cx="7543800" cy="8854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Some Android History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7903380"/>
              </p:ext>
            </p:extLst>
          </p:nvPr>
        </p:nvGraphicFramePr>
        <p:xfrm>
          <a:off x="800100" y="1316990"/>
          <a:ext cx="4696459" cy="21640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598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366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800" b="1" dirty="0"/>
                        <a:t>2008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First Android</a:t>
                      </a:r>
                      <a:r>
                        <a:rPr lang="en-US" sz="2800" baseline="0" dirty="0"/>
                        <a:t> Device </a:t>
                      </a:r>
                      <a:br>
                        <a:rPr lang="en-US" sz="2800" baseline="0" dirty="0"/>
                      </a:br>
                      <a:r>
                        <a:rPr lang="en-US" sz="2800" baseline="0" dirty="0"/>
                        <a:t>(HTC Dream / G1)</a:t>
                      </a:r>
                    </a:p>
                    <a:p>
                      <a:endParaRPr lang="en-US" sz="2000" baseline="0" dirty="0"/>
                    </a:p>
                    <a:p>
                      <a:pPr algn="r"/>
                      <a:r>
                        <a:rPr lang="en-US" sz="2000" baseline="0" dirty="0"/>
                        <a:t>528Mhz ARM</a:t>
                      </a:r>
                    </a:p>
                    <a:p>
                      <a:pPr algn="r"/>
                      <a:r>
                        <a:rPr lang="en-US" sz="2000" baseline="0" dirty="0"/>
                        <a:t>256mb RAM</a:t>
                      </a:r>
                    </a:p>
                    <a:p>
                      <a:pPr algn="r"/>
                      <a:r>
                        <a:rPr lang="en-US" sz="2000" baseline="0" dirty="0"/>
                        <a:t>3.2" screen at 320x480px</a:t>
                      </a:r>
                      <a:endParaRPr lang="en-US" sz="2000" dirty="0"/>
                    </a:p>
                  </a:txBody>
                  <a:tcPr>
                    <a:lnL>
                      <a:noFill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3266953"/>
              </p:ext>
            </p:extLst>
          </p:nvPr>
        </p:nvGraphicFramePr>
        <p:xfrm>
          <a:off x="800100" y="3725746"/>
          <a:ext cx="4696459" cy="2286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598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366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2800" b="1" dirty="0"/>
                        <a:t>2010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First Nexus Device</a:t>
                      </a:r>
                    </a:p>
                    <a:p>
                      <a:r>
                        <a:rPr lang="en-US" sz="2800" dirty="0"/>
                        <a:t>(Nexus One)</a:t>
                      </a:r>
                    </a:p>
                    <a:p>
                      <a:endParaRPr lang="en-US" sz="2800" dirty="0"/>
                    </a:p>
                    <a:p>
                      <a:pPr algn="r"/>
                      <a:r>
                        <a:rPr lang="en-US" sz="2000" dirty="0"/>
                        <a:t>1Ghz Scorpion</a:t>
                      </a:r>
                    </a:p>
                    <a:p>
                      <a:pPr algn="r"/>
                      <a:r>
                        <a:rPr lang="en-US" sz="2000" dirty="0"/>
                        <a:t>512mb</a:t>
                      </a:r>
                      <a:r>
                        <a:rPr lang="en-US" sz="2000" baseline="0" dirty="0"/>
                        <a:t> RAM</a:t>
                      </a:r>
                    </a:p>
                    <a:p>
                      <a:pPr algn="r"/>
                      <a:r>
                        <a:rPr lang="en-US" sz="2000" baseline="0" dirty="0"/>
                        <a:t> 3.7" screen at 480x800px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46420" y="1098313"/>
            <a:ext cx="3158662" cy="262743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96558" y="3725746"/>
            <a:ext cx="3308523" cy="2450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717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800100" y="267460"/>
            <a:ext cx="7543800" cy="8854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Some Android History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6290835"/>
              </p:ext>
            </p:extLst>
          </p:nvPr>
        </p:nvGraphicFramePr>
        <p:xfrm>
          <a:off x="800100" y="1316990"/>
          <a:ext cx="4696459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598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366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800" b="1" dirty="0"/>
                        <a:t>2014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Android Wear</a:t>
                      </a:r>
                      <a:endParaRPr lang="en-US" sz="2800" baseline="0" dirty="0"/>
                    </a:p>
                  </a:txBody>
                  <a:tcPr>
                    <a:lnL>
                      <a:noFill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0487" y="1152940"/>
            <a:ext cx="2156636" cy="172171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7489" y="3392058"/>
            <a:ext cx="2961308" cy="1986544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732493" y="3729238"/>
            <a:ext cx="431499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/>
              <a:t>2015</a:t>
            </a:r>
            <a:r>
              <a:rPr lang="en-US" sz="2800" dirty="0"/>
              <a:t> Android Things - </a:t>
            </a:r>
            <a:r>
              <a:rPr lang="en-US" sz="2800" b="1" dirty="0" err="1"/>
              <a:t>Brillo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612912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800100" y="267460"/>
            <a:ext cx="7543800" cy="8854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Some Android History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1320497"/>
              </p:ext>
            </p:extLst>
          </p:nvPr>
        </p:nvGraphicFramePr>
        <p:xfrm>
          <a:off x="1025476" y="1152940"/>
          <a:ext cx="5313829" cy="9448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860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278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2800" b="1" dirty="0"/>
                        <a:t>2016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baseline="0" dirty="0"/>
                        <a:t>Daydream </a:t>
                      </a:r>
                      <a:br>
                        <a:rPr lang="en-US" sz="2800" baseline="0" dirty="0"/>
                      </a:br>
                      <a:r>
                        <a:rPr lang="en-US" sz="2800" baseline="0" dirty="0"/>
                        <a:t>("Android VR")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1224" y="1243077"/>
            <a:ext cx="3766913" cy="2121946"/>
          </a:xfrm>
          <a:prstGeom prst="rect">
            <a:avLst/>
          </a:prstGeom>
        </p:spPr>
      </p:pic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981837"/>
              </p:ext>
            </p:extLst>
          </p:nvPr>
        </p:nvGraphicFramePr>
        <p:xfrm>
          <a:off x="800100" y="3804400"/>
          <a:ext cx="6327518" cy="10363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0908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6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100" b="1" dirty="0"/>
                        <a:t>Also explore </a:t>
                      </a:r>
                      <a:br>
                        <a:rPr lang="en-US" sz="1100" b="1" dirty="0"/>
                      </a:br>
                      <a:r>
                        <a:rPr lang="en-US" sz="1800" b="1" dirty="0"/>
                        <a:t>Android Auto and Android Chrome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https://</a:t>
                      </a:r>
                      <a:r>
                        <a:rPr lang="en-US" sz="1100" dirty="0" err="1"/>
                        <a:t>developer.android.com</a:t>
                      </a:r>
                      <a:r>
                        <a:rPr lang="en-US" sz="1100" dirty="0"/>
                        <a:t>/chrome-</a:t>
                      </a:r>
                      <a:r>
                        <a:rPr lang="en-US" sz="1100" dirty="0" err="1"/>
                        <a:t>os</a:t>
                      </a:r>
                      <a:r>
                        <a:rPr lang="en-US" sz="1100" dirty="0"/>
                        <a:t>/intro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https://</a:t>
                      </a:r>
                      <a:r>
                        <a:rPr lang="en-US" sz="1100" dirty="0" err="1"/>
                        <a:t>developer.android.com</a:t>
                      </a:r>
                      <a:r>
                        <a:rPr lang="en-US" sz="1100" dirty="0"/>
                        <a:t>/training/auto/</a:t>
                      </a:r>
                    </a:p>
                    <a:p>
                      <a:endParaRPr 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8505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ew shape"/>
          <p:cNvSpPr/>
          <p:nvPr/>
        </p:nvSpPr>
        <p:spPr>
          <a:xfrm>
            <a:off x="463550" y="923900"/>
            <a:ext cx="8216900" cy="254000"/>
          </a:xfr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/>
          <a:lstStyle/>
          <a:p>
            <a:pPr algn="l"/>
            <a:r>
              <a:rPr sz="1200">
                <a:solidFill>
                  <a:srgbClr val="808080"/>
                </a:solidFill>
                <a:latin typeface="Arial" pitchFamily="34" charset="0"/>
              </a:rPr>
              <a:t>Smartphone operating systems: global market share 2009-2017</a:t>
            </a:r>
          </a:p>
        </p:txBody>
      </p:sp>
      <p:sp>
        <p:nvSpPr>
          <p:cNvPr id="4" name="New shape"/>
          <p:cNvSpPr/>
          <p:nvPr/>
        </p:nvSpPr>
        <p:spPr>
          <a:xfrm>
            <a:off x="0" y="6229525"/>
            <a:ext cx="9169400" cy="6477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hlinkClick r:id="rId3"/>
              </a:rPr>
              <a:t>• Mobile OS market share 2021 | Statista</a:t>
            </a:r>
            <a:endParaRPr/>
          </a:p>
        </p:txBody>
      </p:sp>
      <p:sp>
        <p:nvSpPr>
          <p:cNvPr id="5" name="New shape"/>
          <p:cNvSpPr/>
          <p:nvPr/>
        </p:nvSpPr>
        <p:spPr>
          <a:xfrm>
            <a:off x="393700" y="6540500"/>
            <a:ext cx="6350000" cy="203200"/>
          </a:xfr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/>
          <a:lstStyle/>
          <a:p>
            <a:pPr algn="l"/>
            <a:r>
              <a:rPr sz="700" b="1">
                <a:solidFill>
                  <a:srgbClr val="808080"/>
                </a:solidFill>
                <a:latin typeface="Arial" pitchFamily="34" charset="0"/>
              </a:rPr>
              <a:t>Source: </a:t>
            </a:r>
            <a:r>
              <a:rPr sz="700">
                <a:solidFill>
                  <a:srgbClr val="808080"/>
                </a:solidFill>
                <a:latin typeface="Arial" pitchFamily="34" charset="0"/>
              </a:rPr>
              <a:t>Gartner </a:t>
            </a:r>
            <a:r>
              <a:rPr sz="700">
                <a:solidFill>
                  <a:srgbClr val="808080"/>
                </a:solidFill>
                <a:latin typeface="Arial" pitchFamily="34" charset="0"/>
                <a:hlinkClick r:id="rId4"/>
              </a:rPr>
              <a:t>ID 263453</a:t>
            </a:r>
          </a:p>
        </p:txBody>
      </p:sp>
      <p:sp>
        <p:nvSpPr>
          <p:cNvPr id="6" name="New shape"/>
          <p:cNvSpPr/>
          <p:nvPr/>
        </p:nvSpPr>
        <p:spPr>
          <a:xfrm>
            <a:off x="393700" y="6159500"/>
            <a:ext cx="6350000" cy="203200"/>
          </a:xfr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b"/>
          <a:lstStyle/>
          <a:p>
            <a:pPr algn="l"/>
            <a:r>
              <a:rPr sz="700" b="1">
                <a:solidFill>
                  <a:srgbClr val="808080"/>
                </a:solidFill>
                <a:latin typeface="Arial" pitchFamily="34" charset="0"/>
              </a:rPr>
              <a:t>Note: </a:t>
            </a:r>
            <a:r>
              <a:rPr sz="700">
                <a:solidFill>
                  <a:srgbClr val="808080"/>
                </a:solidFill>
                <a:latin typeface="Arial" pitchFamily="34" charset="0"/>
              </a:rPr>
              <a:t>Worldwide; 2009 to 2017</a:t>
            </a:r>
          </a:p>
        </p:txBody>
      </p:sp>
      <p:graphicFrame>
        <p:nvGraphicFramePr>
          <p:cNvPr id="7" name="ChartObject"/>
          <p:cNvGraphicFramePr/>
          <p:nvPr>
            <p:extLst>
              <p:ext uri="{D42A27DB-BD31-4B8C-83A1-F6EECF244321}">
                <p14:modId xmlns:p14="http://schemas.microsoft.com/office/powerpoint/2010/main" val="1985329441"/>
              </p:ext>
            </p:extLst>
          </p:nvPr>
        </p:nvGraphicFramePr>
        <p:xfrm>
          <a:off x="539750" y="1082650"/>
          <a:ext cx="8064500" cy="50768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8" name="New shape"/>
          <p:cNvSpPr/>
          <p:nvPr/>
        </p:nvSpPr>
        <p:spPr>
          <a:xfrm>
            <a:off x="393700" y="6350000"/>
            <a:ext cx="6350000" cy="203200"/>
          </a:xfr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/>
          <a:lstStyle/>
          <a:p>
            <a:pPr algn="l"/>
            <a:r>
              <a:rPr sz="700">
                <a:solidFill>
                  <a:srgbClr val="808080"/>
                </a:solidFill>
                <a:latin typeface="Arial" pitchFamily="34" charset="0"/>
              </a:rPr>
              <a:t>Further information regarding this statistic can be found on </a:t>
            </a:r>
            <a:r>
              <a:rPr sz="700">
                <a:solidFill>
                  <a:srgbClr val="808080"/>
                </a:solidFill>
                <a:latin typeface="Arial" pitchFamily="34" charset="0"/>
                <a:hlinkClick r:id="rId6" action="ppaction://hlinksldjump"/>
              </a:rPr>
              <a:t>page 8</a:t>
            </a:r>
            <a:r>
              <a:rPr sz="700">
                <a:solidFill>
                  <a:srgbClr val="808080"/>
                </a:solidFill>
                <a:latin typeface="Arial" pitchFamily="34" charset="0"/>
              </a:rPr>
              <a:t>.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393700" y="165420"/>
            <a:ext cx="7543800" cy="8854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Popularity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4465280-F9DF-48BB-8BE8-716870C3DA50}"/>
              </a:ext>
            </a:extLst>
          </p:cNvPr>
          <p:cNvSpPr/>
          <p:nvPr/>
        </p:nvSpPr>
        <p:spPr>
          <a:xfrm>
            <a:off x="4905827" y="125968"/>
            <a:ext cx="40323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• Mobile OS market share 2021 | Statista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8992318"/>
      </p:ext>
    </p:extLst>
  </p:cSld>
  <p:clrMapOvr>
    <a:masterClrMapping/>
  </p:clrMapOvr>
</p:sld>
</file>

<file path=ppt/theme/theme1.xml><?xml version="1.0" encoding="utf-8"?>
<a:theme xmlns:a="http://schemas.openxmlformats.org/drawingml/2006/main" name="1_Retrospect">
  <a:themeElements>
    <a:clrScheme name="Retrospect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6B9F25"/>
      </a:hlink>
      <a:folHlink>
        <a:srgbClr val="B26B0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D26EA377-59BD-4C9C-9D94-EE8416EE4C7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12133</TotalTime>
  <Words>600</Words>
  <Application>Microsoft Macintosh PowerPoint</Application>
  <PresentationFormat>On-screen Show (4:3)</PresentationFormat>
  <Paragraphs>180</Paragraphs>
  <Slides>19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Calibri</vt:lpstr>
      <vt:lpstr>Calibri Light</vt:lpstr>
      <vt:lpstr>Monaco</vt:lpstr>
      <vt:lpstr>1_Retrospect</vt:lpstr>
      <vt:lpstr>Office Theme</vt:lpstr>
      <vt:lpstr>Mobile Computing</vt:lpstr>
      <vt:lpstr>Learning Unit 1</vt:lpstr>
      <vt:lpstr>What is Android?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Android History</vt:lpstr>
      <vt:lpstr>PowerPoint Presentation</vt:lpstr>
      <vt:lpstr>PowerPoint Presentation</vt:lpstr>
      <vt:lpstr>PowerPoint Presentation</vt:lpstr>
      <vt:lpstr>Packaging Apps: APKs</vt:lpstr>
      <vt:lpstr>Building Process</vt:lpstr>
      <vt:lpstr>Development Hardware</vt:lpstr>
      <vt:lpstr>Development Software</vt:lpstr>
      <vt:lpstr>PowerPoint Presentation</vt:lpstr>
      <vt:lpstr>When you introduce yourself </vt:lpstr>
    </vt:vector>
  </TitlesOfParts>
  <Manager/>
  <Company>Moaath Alrajab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Moaath Alrajab</dc:creator>
  <cp:keywords>Android Into</cp:keywords>
  <dc:description/>
  <cp:lastModifiedBy>Moaath Alrajab</cp:lastModifiedBy>
  <cp:revision>84</cp:revision>
  <dcterms:created xsi:type="dcterms:W3CDTF">2016-01-04T20:50:07Z</dcterms:created>
  <dcterms:modified xsi:type="dcterms:W3CDTF">2022-08-29T01:08:06Z</dcterms:modified>
  <cp:category>Mobile Computing </cp:category>
</cp:coreProperties>
</file>